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6" r:id="rId4"/>
    <p:sldId id="277" r:id="rId5"/>
    <p:sldId id="287" r:id="rId6"/>
    <p:sldId id="288" r:id="rId7"/>
    <p:sldId id="289" r:id="rId8"/>
    <p:sldId id="278" r:id="rId9"/>
    <p:sldId id="280" r:id="rId10"/>
    <p:sldId id="275" r:id="rId11"/>
    <p:sldId id="281" r:id="rId12"/>
    <p:sldId id="282" r:id="rId13"/>
    <p:sldId id="283" r:id="rId14"/>
    <p:sldId id="284" r:id="rId15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2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230" y="54"/>
      </p:cViewPr>
      <p:guideLst>
        <p:guide orient="horz" pos="152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E6B2-A314-4787-BEAA-2743F88DF0DE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7" y="4717138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689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32689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ADED-9D0E-4123-972B-6BD8B72A7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4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ADED-9D0E-4123-972B-6BD8B72A7CE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42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8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9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9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0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00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28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4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8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1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B7DB">
            <a:alpha val="8666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846C-FB34-47CE-8085-1AA077BF8A00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CE15-8737-4596-B434-A9BF398A4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1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 rot="18846595">
            <a:off x="-2555309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-108520" y="3079247"/>
            <a:ext cx="1728192" cy="1769736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257453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Фонд поддержки детей, находящихся </a:t>
            </a:r>
          </a:p>
          <a:p>
            <a:r>
              <a:rPr lang="ru-RU" sz="2800" b="1" dirty="0"/>
              <a:t>в трудной жизненной ситуации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3698" y="2924945"/>
            <a:ext cx="651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Выполнение нормативных правовых актов </a:t>
            </a:r>
          </a:p>
          <a:p>
            <a:pPr algn="r"/>
            <a:r>
              <a:rPr lang="ru-RU" sz="2400" b="1" dirty="0"/>
              <a:t>в сфере социальной поддержки </a:t>
            </a:r>
          </a:p>
          <a:p>
            <a:pPr algn="r"/>
            <a:r>
              <a:rPr lang="ru-RU" sz="2400" b="1" dirty="0"/>
              <a:t>детей и семей с детьми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125800" y="6021288"/>
            <a:ext cx="3036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2023 </a:t>
            </a:r>
            <a:r>
              <a:rPr lang="ru-RU" sz="2000" b="1" dirty="0"/>
              <a:t>год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4644008" y="4221088"/>
            <a:ext cx="4499992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5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6512" y="332656"/>
            <a:ext cx="3913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</a:t>
            </a:r>
          </a:p>
          <a:p>
            <a:pPr algn="ctr"/>
            <a:r>
              <a:rPr lang="ru-RU" sz="1600" b="1" dirty="0"/>
              <a:t>по реализации в 2019-2022 годах Национальной стратегии действий </a:t>
            </a:r>
          </a:p>
          <a:p>
            <a:pPr algn="ctr"/>
            <a:r>
              <a:rPr lang="ru-RU" sz="1600" b="1" dirty="0"/>
              <a:t>в интересах женщин на 2017-2022 годы, утвержденный распоряжением Правительства Российской Федерации </a:t>
            </a:r>
          </a:p>
          <a:p>
            <a:pPr algn="ctr"/>
            <a:r>
              <a:rPr lang="ru-RU" sz="1600" b="1" dirty="0"/>
              <a:t>от 7 декабря 2019 г. № 2943-р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996460" y="4421411"/>
            <a:ext cx="1102407" cy="1197999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39752" y="4365104"/>
            <a:ext cx="663156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b="1" dirty="0"/>
              <a:t>Пункт 9 «Реализация проекта по сотрудничеству Российской Федерации и Совета Европы в осуществлении Национальной стратегии действий в интересах женщин на 2017 - 2022 годы по направлению «Профилактика и предупреждение социального неблагополучия женщин и насилия в отношении женщин»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687816" y="64701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8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216" y="620688"/>
            <a:ext cx="3913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по реализации Концепции содействия развитию добровольчества (волонтерства) в Российской Федерации до 2025 года, утвержденный распоряжением Правительства Российской Федерации  </a:t>
            </a:r>
          </a:p>
          <a:p>
            <a:pPr algn="ctr"/>
            <a:r>
              <a:rPr lang="ru-RU" sz="1600" b="1" dirty="0"/>
              <a:t>от 20 июня 2019 г. N 5486п-П44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996460" y="4421411"/>
            <a:ext cx="1102407" cy="1197999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39752" y="4365104"/>
            <a:ext cx="663156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b="1" dirty="0"/>
              <a:t>Пункт 40 «Анализ барьеров и выработка мер по содействию деятельности добровольцев в содействии профилактике социального сиротства, реализации программ социализации выпускников организаций для детей-сирот, детей, оставшихся без попечения родителей»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25296" y="64701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8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6512" y="9754"/>
            <a:ext cx="3913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Комплекс мер по обеспечению поэтапного доступа негосударственных организаций, осуществляющих деятельность в социальной сфере,</a:t>
            </a:r>
          </a:p>
          <a:p>
            <a:pPr algn="ctr"/>
            <a:r>
              <a:rPr lang="ru-RU" sz="1400" b="1" dirty="0"/>
              <a:t>к бюджетным средствам, выделяемым на предоставление социальных услуг населению, на 2021 - 2024 годы, утвержденный заместителем Председателя Правительства Российской Федерации  Т.А. Голиковой </a:t>
            </a:r>
          </a:p>
          <a:p>
            <a:pPr algn="ctr"/>
            <a:r>
              <a:rPr lang="ru-RU" sz="1400" b="1" dirty="0"/>
              <a:t>11 декабря   2020 г. N 11826п-П44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-36512" y="4789986"/>
            <a:ext cx="1102407" cy="1197999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87624" y="4981962"/>
            <a:ext cx="7632848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b="1" dirty="0"/>
              <a:t>Пункт 27 «Обобщение лучших практик субъектов Российской Федерации в части оказания услуг ранней помощи детям целевой группы и их семьям, в том числе силами негосударственных поставщиков»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725296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3325774"/>
            <a:ext cx="663156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b="1" dirty="0"/>
              <a:t>Пункт 26 «Обобщение лучших практик субъектов Российской</a:t>
            </a:r>
          </a:p>
          <a:p>
            <a:pPr>
              <a:lnSpc>
                <a:spcPts val="1900"/>
              </a:lnSpc>
            </a:pPr>
            <a:r>
              <a:rPr lang="ru-RU" sz="1600" b="1" dirty="0"/>
              <a:t>Федерации в части оказания социальных услуг семьям с детьми-инвалидами, нуждающимися в постоянном постороннем уходе, а также семьям с детьми, испытывающими трудности в социальной адаптации, в том числе силами негосударственных поставщиков»</a:t>
            </a:r>
            <a:endParaRPr lang="ru-RU" sz="16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403648" y="3285225"/>
            <a:ext cx="1246423" cy="129590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62752" y="160793"/>
            <a:ext cx="3913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Комплекс мер по улучшению социально-экономического положения</a:t>
            </a:r>
          </a:p>
          <a:p>
            <a:pPr algn="ctr"/>
            <a:r>
              <a:rPr lang="ru-RU" sz="1600" b="1" dirty="0"/>
              <a:t>ветеранов и инвалидов Великой Отечественной войны 1941 -1945 годов, утвержденный заместителем Председателя Правительства  Российской Федерации Т.А. Голиковой </a:t>
            </a:r>
          </a:p>
          <a:p>
            <a:pPr algn="ctr"/>
            <a:r>
              <a:rPr lang="ru-RU" sz="1600" b="1" dirty="0"/>
              <a:t>23 ноября 2020 г. № 10937п-П12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996460" y="4421411"/>
            <a:ext cx="1102407" cy="1197999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39752" y="4365104"/>
            <a:ext cx="663156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b="1" dirty="0"/>
              <a:t>Пункт 9 «Предоставление социальных услуг и социальное сопровождение ветеранов и инвалидов Великой Отечественной войны, оказание им адресной помощи в решении</a:t>
            </a:r>
          </a:p>
          <a:p>
            <a:pPr>
              <a:lnSpc>
                <a:spcPts val="1900"/>
              </a:lnSpc>
            </a:pPr>
            <a:r>
              <a:rPr lang="ru-RU" b="1" dirty="0"/>
              <a:t>повседневных вопросов с привлечением общественных организаций и волонтеров»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25296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0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>
            <a:off x="-36512" y="4789986"/>
            <a:ext cx="1102407" cy="1197999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74371" y="4699491"/>
            <a:ext cx="727280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b="1" dirty="0"/>
              <a:t>Пункт 17 «Организация обучения по программам повышения квалификации по восстановительному правосудию и основам медиации для секретарей и членов комиссий по делам несовершеннолетних и защите их прав, специалистов органов опеки, правоохранительных органов, учреждений ФСИН России, образовательных организаций, иных структур, участвующих в работе с несовершеннолетними и их семьями»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725296" y="64701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87825" y="2996952"/>
            <a:ext cx="6048672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b="1" dirty="0"/>
              <a:t>Пункт 16 «Интеграция восстановительных, а также медиативных технологий в работу специальных учебно-воспитательных учреждений субъектов Российской Федерации (обучение и сопровождение специалистов, оказание методической помощи, в том числе с выездами в учреждения)»</a:t>
            </a:r>
            <a:endParaRPr lang="ru-RU" sz="16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619672" y="2996952"/>
            <a:ext cx="1246423" cy="129590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180528" y="-11875"/>
            <a:ext cx="396043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Межведомственный план комплексных мероприятий </a:t>
            </a:r>
            <a:r>
              <a:rPr lang="ru-RU" sz="1400" b="1" dirty="0" smtClean="0"/>
              <a:t>по </a:t>
            </a:r>
            <a:r>
              <a:rPr lang="ru-RU" sz="1400" b="1" dirty="0"/>
              <a:t>реализации Концепции развития сети служб медиации в целях реализации восстановительного правосудия </a:t>
            </a:r>
            <a:r>
              <a:rPr lang="ru-RU" sz="1400" b="1" dirty="0" smtClean="0"/>
              <a:t>в </a:t>
            </a:r>
            <a:r>
              <a:rPr lang="ru-RU" sz="1400" b="1" dirty="0"/>
              <a:t>отношении детей, в том числе совершивших общественно опасные деяния, но не </a:t>
            </a:r>
            <a:r>
              <a:rPr lang="ru-RU" sz="1400" b="1" dirty="0" smtClean="0"/>
              <a:t>достигших возраста</a:t>
            </a:r>
            <a:r>
              <a:rPr lang="ru-RU" sz="1400" b="1" dirty="0"/>
              <a:t>, </a:t>
            </a:r>
            <a:r>
              <a:rPr lang="ru-RU" sz="1400" b="1" dirty="0" smtClean="0"/>
              <a:t>с </a:t>
            </a:r>
            <a:r>
              <a:rPr lang="ru-RU" sz="1400" b="1" dirty="0"/>
              <a:t>которого наступает </a:t>
            </a:r>
            <a:r>
              <a:rPr lang="ru-RU" sz="1400" b="1" dirty="0" smtClean="0"/>
              <a:t>уголовная</a:t>
            </a:r>
          </a:p>
          <a:p>
            <a:pPr algn="ctr"/>
            <a:r>
              <a:rPr lang="ru-RU" sz="1400" b="1" dirty="0" smtClean="0"/>
              <a:t> ответственность  в Российской Федерации, </a:t>
            </a:r>
          </a:p>
          <a:p>
            <a:pPr algn="ctr"/>
            <a:r>
              <a:rPr lang="ru-RU" sz="1400" b="1" dirty="0" smtClean="0"/>
              <a:t>до 2025 года, утвержденный Правительственной комиссией </a:t>
            </a:r>
            <a:r>
              <a:rPr lang="ru-RU" sz="1400" b="1" dirty="0"/>
              <a:t>по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делам несовершеннолетних </a:t>
            </a:r>
          </a:p>
          <a:p>
            <a:pPr algn="ctr"/>
            <a:r>
              <a:rPr lang="ru-RU" sz="1400" b="1" dirty="0" smtClean="0"/>
              <a:t>и защите их </a:t>
            </a:r>
            <a:r>
              <a:rPr lang="ru-RU" sz="1400" b="1" dirty="0"/>
              <a:t>прав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25 сентября 2019 </a:t>
            </a:r>
            <a:r>
              <a:rPr lang="ru-RU" sz="1400" b="1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9984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4826" y="231789"/>
            <a:ext cx="4119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28 «Расширение перечня мероприятий, включаемых в программу социальной адаптации получателей государственной социальной помощи на основании социального контракта, обеспечение согласования мероприятий, реализуемых на основании социального контракта с иными мерами поддержки»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1" y="1399620"/>
            <a:ext cx="4912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31 «Разработка и внедрение типовой модели социально-психологической поддержки несовершеннолетних матерей, включая воспитанниц организаций для детей-сирот и детей, оставшихся без попечения родителей, нуждающихся в помощи и поддержке государства» 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54644" y="2957964"/>
            <a:ext cx="66675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36 «Обобщение эффективных региональных практик социального сопровождения семей с детьми, находящихся в трудной жизненной ситуации, в том числе малообеспеченных, и создание условий для тиражирования указанных практик во всех субъектах Российской Федерации »</a:t>
            </a:r>
            <a:endParaRPr lang="ru-RU" sz="12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771800" y="2505033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707904" y="1432143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569472" y="328911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912295" y="3313880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295636" y="4088507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35096" y="4713297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17911" y="5310331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37817" y="6017490"/>
            <a:ext cx="8313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87 «Создание условий для повышения качества жизни детей-инвалидов, находящихся в государственных учреждениях, осуществляющих стационарное социальное обслуживание детей-сирот и детей, оставшихся без попечения родителей»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69187" y="6451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293244" y="246864"/>
            <a:ext cx="4915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основных мероприятий, </a:t>
            </a:r>
          </a:p>
          <a:p>
            <a:pPr algn="ctr"/>
            <a:r>
              <a:rPr lang="ru-RU" sz="1600" b="1" dirty="0"/>
              <a:t>проводимых в рамках Десятилетия детства, </a:t>
            </a:r>
          </a:p>
          <a:p>
            <a:pPr algn="ctr"/>
            <a:r>
              <a:rPr lang="ru-RU" sz="1600" b="1" dirty="0"/>
              <a:t>на период до 2027 года, </a:t>
            </a:r>
          </a:p>
          <a:p>
            <a:pPr algn="ctr"/>
            <a:r>
              <a:rPr lang="ru-RU" sz="1600" b="1" dirty="0"/>
              <a:t>утвержденный распоряжением </a:t>
            </a:r>
          </a:p>
          <a:p>
            <a:pPr algn="ctr"/>
            <a:r>
              <a:rPr lang="ru-RU" sz="1600" b="1" dirty="0"/>
              <a:t>Правительства Российской Федерации </a:t>
            </a:r>
          </a:p>
          <a:p>
            <a:pPr algn="ctr"/>
            <a:r>
              <a:rPr lang="ru-RU" sz="1600" b="1" dirty="0"/>
              <a:t>от 23 января 2021 г. № 122-р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82267" y="3967438"/>
            <a:ext cx="65825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 77 «Реализация инфраструктурных проектов по поддержке и развитию социальных служб, оказывающих помощь семьям с детьми, находящимся в трудной жизненной ситуации, включая </a:t>
            </a:r>
            <a:r>
              <a:rPr lang="ru-RU" sz="1200" b="1" dirty="0" err="1"/>
              <a:t>деинституциональные</a:t>
            </a:r>
            <a:r>
              <a:rPr lang="ru-RU" sz="1200" b="1" dirty="0"/>
              <a:t> формы поддержки семей, воспитывающих детей-инвалидов»</a:t>
            </a:r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4913" y="4753811"/>
            <a:ext cx="7296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Пункт 78 «Развитие сети служб, предоставляющих детям и родителям квалифицированную экстренную анонимную психологическую помощь в дистанционной форме»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967" y="5350845"/>
            <a:ext cx="7815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Пункт 79 «Реализация мероприятий, направленных на развитие инфраструктуры, обеспечивающей социально значимую деятельность несовершеннолетних, находящихся в конфликте с законом»</a:t>
            </a: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3761" y="6069309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276601" y="2132856"/>
            <a:ext cx="58455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34 «Поддержка некоммерческих организаций, деятельность которых направлена на формирование ответственного родительства, внедрение эффективных практик поддержки детей и семей с детьми, находящихся в трудной жизненной ситуации»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518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10937" y="1203612"/>
            <a:ext cx="4633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98 «Внедрение технологии развивающего ухода </a:t>
            </a:r>
          </a:p>
          <a:p>
            <a:r>
              <a:rPr lang="ru-RU" sz="1200" b="1" dirty="0"/>
              <a:t>за детьми с тяжелыми множественными нарушениями развития, в том числе с использованием средств альтернативной и дополнительной коммуникации »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2239987"/>
            <a:ext cx="5580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99 «Содействие родителям (законным представителям) детей-инвалидов и детей с ограниченными возможностями здоровья в подготовке детей к самостоятельной жизни » 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4661" y="3099395"/>
            <a:ext cx="6226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116 «Выявление и тиражирование эффективных социальных практик профилактики жестокого обращения с детьми, реабилитации детей, пострадавших от жестокого обращения и преступных посягательств, снижения агрессивности в детской среде »</a:t>
            </a:r>
            <a:endParaRPr lang="ru-RU" sz="12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879496" y="2268733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859940" y="1203612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723122" y="331530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097019" y="3128282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068041" y="4121726"/>
            <a:ext cx="504056" cy="54269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48234" y="6444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60548" y="357513"/>
            <a:ext cx="4915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основных мероприятий, </a:t>
            </a:r>
          </a:p>
          <a:p>
            <a:pPr algn="ctr"/>
            <a:r>
              <a:rPr lang="ru-RU" sz="1600" b="1" dirty="0"/>
              <a:t>проводимых в рамках Десятилетия детства, </a:t>
            </a:r>
          </a:p>
          <a:p>
            <a:pPr algn="ctr"/>
            <a:r>
              <a:rPr lang="ru-RU" sz="1600" b="1" dirty="0"/>
              <a:t>на период до 2027 года, </a:t>
            </a:r>
          </a:p>
          <a:p>
            <a:pPr algn="ctr"/>
            <a:r>
              <a:rPr lang="ru-RU" sz="1600" b="1" dirty="0"/>
              <a:t>утвержденный распоряжением </a:t>
            </a:r>
          </a:p>
          <a:p>
            <a:pPr algn="ctr"/>
            <a:r>
              <a:rPr lang="ru-RU" sz="1600" b="1" dirty="0"/>
              <a:t>Правительства Российской Федерации </a:t>
            </a:r>
          </a:p>
          <a:p>
            <a:pPr algn="ctr"/>
            <a:r>
              <a:rPr lang="ru-RU" sz="1600" b="1" dirty="0"/>
              <a:t>от 23 января 2021 г. № 122-р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1680" y="4145493"/>
            <a:ext cx="63325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 125 «Информационно-аналитическое обеспечение реализации Десятилетия детства посредством портала в информационно-телекоммуникационной сети «Интернет»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315210" y="412556"/>
            <a:ext cx="4164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Пункт 95 «Организация развития системы </a:t>
            </a:r>
          </a:p>
          <a:p>
            <a:r>
              <a:rPr lang="ru-RU" sz="1200" b="1" dirty="0"/>
              <a:t>ранней помощи в регионах» </a:t>
            </a:r>
          </a:p>
        </p:txBody>
      </p:sp>
    </p:spTree>
    <p:extLst>
      <p:ext uri="{BB962C8B-B14F-4D97-AF65-F5344CB8AC3E}">
        <p14:creationId xmlns:p14="http://schemas.microsoft.com/office/powerpoint/2010/main" val="13550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10937" y="1203612"/>
            <a:ext cx="4633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 «Проведение информационной кампании, направленной на популяризацию и продвижение традиционных семейных ценностей, а также на поддержку и защиту семьи, материнства, отцовства и детства» 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2239987"/>
            <a:ext cx="5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3 «Поддержка некоммерческих организаций, деятельность которых направлена на формирование ответственного родительства, развитие родительских компетенций, внедрение эффективных практик поддержки детей и семей с детьми, находящихся в трудной жизненной ситуации» 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4661" y="3099395"/>
            <a:ext cx="622665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10 «Совершенствование механизма оказания государственной социальной помощи на основании социального контракта в целях формирования устойчивого повышения доходов семей с детьми и реализации ими своего трудового потенциала»</a:t>
            </a:r>
            <a:endParaRPr lang="ru-RU" sz="12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744661" y="2268733"/>
            <a:ext cx="638891" cy="65621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707904" y="1203612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979712" y="3128282"/>
            <a:ext cx="621363" cy="660758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971600" y="4121726"/>
            <a:ext cx="600497" cy="675426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8168" y="6451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180528" y="218727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по реализации </a:t>
            </a:r>
          </a:p>
          <a:p>
            <a:pPr algn="ctr"/>
            <a:r>
              <a:rPr lang="ru-RU" sz="1600" b="1" dirty="0"/>
              <a:t>в 2021-2025 годах Концепции демографической политики Российской Федерации на период до 2025 года, утвержденный распоряжением </a:t>
            </a:r>
          </a:p>
          <a:p>
            <a:pPr algn="ctr"/>
            <a:r>
              <a:rPr lang="ru-RU" sz="1600" b="1" dirty="0"/>
              <a:t>Правительства Российской Федерации </a:t>
            </a:r>
          </a:p>
          <a:p>
            <a:pPr algn="ctr"/>
            <a:r>
              <a:rPr lang="ru-RU" sz="1600" b="1" dirty="0"/>
              <a:t>от 16 сентября 2021 г. № 2580-р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74302" y="3951607"/>
            <a:ext cx="6332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200" b="1" dirty="0"/>
              <a:t>П</a:t>
            </a:r>
            <a:r>
              <a:rPr lang="ru-RU" sz="1200" b="1" dirty="0">
                <a:solidFill>
                  <a:schemeClr val="tx1"/>
                </a:solidFill>
              </a:rPr>
              <a:t>ункт </a:t>
            </a:r>
            <a:r>
              <a:rPr lang="ru-RU" sz="1200" b="1" dirty="0"/>
              <a:t> 11 «Обобщение эффективных региональных практик социального сопровождения семей с детьми, находящихся в трудной жизненной ситуации, в том числе малообеспеченных, и создание условий для распространения указанных практик во всех субъектах Российской Федерации»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470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150277" y="35744"/>
            <a:ext cx="37141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(«дорожная карта»)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по </a:t>
            </a:r>
            <a:r>
              <a:rPr lang="ru-RU" sz="1600" b="1" dirty="0"/>
              <a:t>профилактике социального сиротства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на </a:t>
            </a:r>
            <a:r>
              <a:rPr lang="ru-RU" sz="1600" b="1" dirty="0"/>
              <a:t>2022-2025 годы </a:t>
            </a:r>
          </a:p>
          <a:p>
            <a:pPr algn="ctr"/>
            <a:r>
              <a:rPr lang="ru-RU" sz="1600" b="1" dirty="0"/>
              <a:t>(поручение Правительства Российской Федерации от 15 марта 2021 г. № ТГ-П45-3091 во исполнение подпункта «в» пункта 2 перечня поручений Президента Российской Федерации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 от 5 </a:t>
            </a:r>
            <a:r>
              <a:rPr lang="ru-RU" sz="1600" b="1" dirty="0"/>
              <a:t>марта 2021 г. № Пр-355)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46576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BA50C83-690F-B8A7-A27D-AD191470D4AD}"/>
              </a:ext>
            </a:extLst>
          </p:cNvPr>
          <p:cNvSpPr txBox="1"/>
          <p:nvPr/>
        </p:nvSpPr>
        <p:spPr>
          <a:xfrm>
            <a:off x="5187268" y="181089"/>
            <a:ext cx="3956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6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Проведение сравнительного анализа актуальных потребностей семей с детьми и набора предоставляемых в субъектах Российской Федерации социальных услуг во всех формах социального обслуживания</a:t>
            </a:r>
            <a:r>
              <a:rPr lang="ru-RU" sz="1200" b="1" dirty="0"/>
              <a:t>» </a:t>
            </a:r>
          </a:p>
        </p:txBody>
      </p:sp>
      <p:sp>
        <p:nvSpPr>
          <p:cNvPr id="11" name="Равнобедренный треугольник 15">
            <a:extLst>
              <a:ext uri="{FF2B5EF4-FFF2-40B4-BE49-F238E27FC236}">
                <a16:creationId xmlns="" xmlns:a16="http://schemas.microsoft.com/office/drawing/2014/main" id="{E410DB6F-9559-6AC8-B94D-D687C8A6B569}"/>
              </a:ext>
            </a:extLst>
          </p:cNvPr>
          <p:cNvSpPr/>
          <p:nvPr/>
        </p:nvSpPr>
        <p:spPr>
          <a:xfrm>
            <a:off x="3563888" y="1311837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5">
            <a:extLst>
              <a:ext uri="{FF2B5EF4-FFF2-40B4-BE49-F238E27FC236}">
                <a16:creationId xmlns="" xmlns:a16="http://schemas.microsoft.com/office/drawing/2014/main" id="{7BA2CB04-EA40-2B3A-33AE-1DDC37BEA8BA}"/>
              </a:ext>
            </a:extLst>
          </p:cNvPr>
          <p:cNvSpPr/>
          <p:nvPr/>
        </p:nvSpPr>
        <p:spPr>
          <a:xfrm>
            <a:off x="4572000" y="290107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E2C29AD-DC2E-A49C-C093-20DEAC4E7E66}"/>
              </a:ext>
            </a:extLst>
          </p:cNvPr>
          <p:cNvSpPr txBox="1"/>
          <p:nvPr/>
        </p:nvSpPr>
        <p:spPr>
          <a:xfrm>
            <a:off x="4271914" y="1196752"/>
            <a:ext cx="440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9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Создание на территории субъектов Российской Федерации и развитие специализированных социальных служб, оказывающих помощь детям и семьям с детьми, находящимся в трудной жизненной ситуации</a:t>
            </a:r>
            <a:r>
              <a:rPr lang="ru-RU" sz="1200" b="1" dirty="0"/>
              <a:t>» </a:t>
            </a:r>
          </a:p>
        </p:txBody>
      </p:sp>
      <p:sp>
        <p:nvSpPr>
          <p:cNvPr id="14" name="Равнобедренный треугольник 15">
            <a:extLst>
              <a:ext uri="{FF2B5EF4-FFF2-40B4-BE49-F238E27FC236}">
                <a16:creationId xmlns="" xmlns:a16="http://schemas.microsoft.com/office/drawing/2014/main" id="{85534ADF-367B-CA96-7CDA-C4362344820C}"/>
              </a:ext>
            </a:extLst>
          </p:cNvPr>
          <p:cNvSpPr/>
          <p:nvPr/>
        </p:nvSpPr>
        <p:spPr>
          <a:xfrm>
            <a:off x="2771800" y="2165955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163C462-9AC5-3BC8-285D-1532C275D63D}"/>
              </a:ext>
            </a:extLst>
          </p:cNvPr>
          <p:cNvSpPr txBox="1"/>
          <p:nvPr/>
        </p:nvSpPr>
        <p:spPr>
          <a:xfrm>
            <a:off x="3473208" y="2165955"/>
            <a:ext cx="5424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12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Внедрение в субъектах Российской Федерации типовой модели социально-психологической поддержки несовершеннолетних матерей, включая воспитанниц организаций для детей-сирот и детей, оставшихся без попечения родителей</a:t>
            </a:r>
            <a:r>
              <a:rPr lang="ru-RU" sz="1200" b="1" dirty="0"/>
              <a:t>» </a:t>
            </a:r>
          </a:p>
        </p:txBody>
      </p:sp>
      <p:sp>
        <p:nvSpPr>
          <p:cNvPr id="22" name="Равнобедренный треугольник 15">
            <a:extLst>
              <a:ext uri="{FF2B5EF4-FFF2-40B4-BE49-F238E27FC236}">
                <a16:creationId xmlns="" xmlns:a16="http://schemas.microsoft.com/office/drawing/2014/main" id="{BEE2D743-3A31-C2DA-53FF-A613C3E104EB}"/>
              </a:ext>
            </a:extLst>
          </p:cNvPr>
          <p:cNvSpPr/>
          <p:nvPr/>
        </p:nvSpPr>
        <p:spPr>
          <a:xfrm>
            <a:off x="1907704" y="2985631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2494836-78BB-3322-3D64-B41ED1C619C4}"/>
              </a:ext>
            </a:extLst>
          </p:cNvPr>
          <p:cNvSpPr txBox="1"/>
          <p:nvPr/>
        </p:nvSpPr>
        <p:spPr>
          <a:xfrm>
            <a:off x="2609112" y="2985631"/>
            <a:ext cx="5424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13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Проведение социально-психологических исследований благополучия ребенка, оставшегося без попечения родителей, при всех формах его устройства на постоянной основе</a:t>
            </a:r>
            <a:r>
              <a:rPr lang="ru-RU" sz="1200" b="1" dirty="0"/>
              <a:t>» </a:t>
            </a:r>
          </a:p>
        </p:txBody>
      </p:sp>
      <p:sp>
        <p:nvSpPr>
          <p:cNvPr id="24" name="Равнобедренный треугольник 15">
            <a:extLst>
              <a:ext uri="{FF2B5EF4-FFF2-40B4-BE49-F238E27FC236}">
                <a16:creationId xmlns="" xmlns:a16="http://schemas.microsoft.com/office/drawing/2014/main" id="{EB62A598-3E09-9BB2-014D-0033546AFCBC}"/>
              </a:ext>
            </a:extLst>
          </p:cNvPr>
          <p:cNvSpPr/>
          <p:nvPr/>
        </p:nvSpPr>
        <p:spPr>
          <a:xfrm>
            <a:off x="1043608" y="3921735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7F8E1DD-F1F8-B95C-B434-A7A78A3E196B}"/>
              </a:ext>
            </a:extLst>
          </p:cNvPr>
          <p:cNvSpPr txBox="1"/>
          <p:nvPr/>
        </p:nvSpPr>
        <p:spPr>
          <a:xfrm>
            <a:off x="1745016" y="3921735"/>
            <a:ext cx="5424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14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Разработка и внедрение реабилитационных программ для детей, переживших насилие и жестокое обращение</a:t>
            </a:r>
            <a:r>
              <a:rPr lang="ru-RU" sz="1200" b="1" dirty="0"/>
              <a:t>» </a:t>
            </a:r>
          </a:p>
        </p:txBody>
      </p:sp>
      <p:sp>
        <p:nvSpPr>
          <p:cNvPr id="26" name="Равнобедренный треугольник 15">
            <a:extLst>
              <a:ext uri="{FF2B5EF4-FFF2-40B4-BE49-F238E27FC236}">
                <a16:creationId xmlns="" xmlns:a16="http://schemas.microsoft.com/office/drawing/2014/main" id="{408A439E-9177-6C86-CAAE-58AE0552BA0D}"/>
              </a:ext>
            </a:extLst>
          </p:cNvPr>
          <p:cNvSpPr/>
          <p:nvPr/>
        </p:nvSpPr>
        <p:spPr>
          <a:xfrm>
            <a:off x="323528" y="4713823"/>
            <a:ext cx="656092" cy="659393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629E3DA8-8A82-FC63-5940-39607C7E8204}"/>
              </a:ext>
            </a:extLst>
          </p:cNvPr>
          <p:cNvSpPr txBox="1"/>
          <p:nvPr/>
        </p:nvSpPr>
        <p:spPr>
          <a:xfrm>
            <a:off x="1024936" y="4713823"/>
            <a:ext cx="764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15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Научно-методическая разработка системы оценки готовности выпускников организаций для детей-сирот, выпускников замещающих семей к самостоятельному проживанию и успешности социальной адаптации после выпуска из организаций и завершения пребывания в замещающих семьях</a:t>
            </a:r>
            <a:r>
              <a:rPr lang="ru-RU" sz="1200" b="1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40980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0843" y="-566820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129013" y="35744"/>
            <a:ext cx="3860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(«дорожная карта»)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по </a:t>
            </a:r>
            <a:r>
              <a:rPr lang="ru-RU" sz="1600" b="1" dirty="0"/>
              <a:t>профилактике </a:t>
            </a:r>
            <a:r>
              <a:rPr lang="ru-RU" sz="1600" b="1" dirty="0" smtClean="0"/>
              <a:t>социального сиротства </a:t>
            </a:r>
          </a:p>
          <a:p>
            <a:pPr algn="ctr"/>
            <a:r>
              <a:rPr lang="ru-RU" sz="1600" b="1" dirty="0" smtClean="0"/>
              <a:t>на </a:t>
            </a:r>
            <a:r>
              <a:rPr lang="ru-RU" sz="1600" b="1" dirty="0"/>
              <a:t>2022-2025 годы </a:t>
            </a:r>
          </a:p>
          <a:p>
            <a:pPr algn="ctr"/>
            <a:r>
              <a:rPr lang="ru-RU" sz="1600" b="1" dirty="0"/>
              <a:t>(поручение Правительства Российской Федерации от 15 марта 2021 г. № ТГ-П45-3091 во исполнение подпункта «в» пункта 2 перечня поручений Президента Российской </a:t>
            </a:r>
            <a:r>
              <a:rPr lang="ru-RU" sz="1600" b="1" dirty="0" smtClean="0"/>
              <a:t>Федерации</a:t>
            </a:r>
          </a:p>
          <a:p>
            <a:pPr algn="ctr"/>
            <a:r>
              <a:rPr lang="ru-RU" sz="1600" b="1" dirty="0" smtClean="0"/>
              <a:t> от </a:t>
            </a:r>
            <a:r>
              <a:rPr lang="ru-RU" sz="1600" b="1" dirty="0"/>
              <a:t>5 марта 2021 г. № Пр-355)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53465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BA50C83-690F-B8A7-A27D-AD191470D4AD}"/>
              </a:ext>
            </a:extLst>
          </p:cNvPr>
          <p:cNvSpPr txBox="1"/>
          <p:nvPr/>
        </p:nvSpPr>
        <p:spPr>
          <a:xfrm>
            <a:off x="4328914" y="1650435"/>
            <a:ext cx="4484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17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Разработка примерного стандарта сопровождения выпускников в постинтернатный период после выпуска из организаций для детей-сирот и детей, оставшихся без попечения родителей, и по завершении пребывания в замещающей семье</a:t>
            </a:r>
            <a:r>
              <a:rPr lang="ru-RU" sz="1200" b="1" dirty="0"/>
              <a:t>»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E2C29AD-DC2E-A49C-C093-20DEAC4E7E66}"/>
              </a:ext>
            </a:extLst>
          </p:cNvPr>
          <p:cNvSpPr txBox="1"/>
          <p:nvPr/>
        </p:nvSpPr>
        <p:spPr>
          <a:xfrm>
            <a:off x="3059832" y="3068960"/>
            <a:ext cx="59048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19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Проведение в субъектах Российской Федерации анализа потребностей в специалистах, </a:t>
            </a:r>
            <a:r>
              <a:rPr lang="ru-RU" sz="12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работающих с 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уязвимыми категориями детей, в соответствии с новыми вызовами в социальной сфере;</a:t>
            </a:r>
          </a:p>
          <a:p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определение достаточности (недостаточности) категорий специалистов для эффективной работы;</a:t>
            </a:r>
          </a:p>
          <a:p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определение и последующая организация разработки недостающих профессиональных стандартов специалистов социальной сферы;</a:t>
            </a:r>
          </a:p>
          <a:p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организация актуализации существующих профессиональных стандартов в соответствии с изменениями в государственной политике и новациями в законодательстве; организация разработки востребованных профессиональных стандартов специалистов социальной сферы</a:t>
            </a:r>
            <a:r>
              <a:rPr lang="ru-RU" sz="1200" b="1" dirty="0"/>
              <a:t>»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EC843F63-A202-F447-1647-8C392A7AB134}"/>
              </a:ext>
            </a:extLst>
          </p:cNvPr>
          <p:cNvSpPr txBox="1"/>
          <p:nvPr/>
        </p:nvSpPr>
        <p:spPr>
          <a:xfrm>
            <a:off x="5394563" y="339809"/>
            <a:ext cx="3273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16 «</a:t>
            </a:r>
            <a:r>
              <a:rPr lang="ru-RU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Разработка примерного стандарта подготовки выпускников организаций для детей-сирот к самостоятельному проживанию</a:t>
            </a:r>
            <a:r>
              <a:rPr lang="ru-RU" sz="1200" b="1" dirty="0"/>
              <a:t>»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внобедренный треугольник 15">
            <a:extLst>
              <a:ext uri="{FF2B5EF4-FFF2-40B4-BE49-F238E27FC236}">
                <a16:creationId xmlns="" xmlns:a16="http://schemas.microsoft.com/office/drawing/2014/main" id="{B3B47C16-E2C6-226C-6F94-C6946367D147}"/>
              </a:ext>
            </a:extLst>
          </p:cNvPr>
          <p:cNvSpPr/>
          <p:nvPr/>
        </p:nvSpPr>
        <p:spPr>
          <a:xfrm>
            <a:off x="3275857" y="1666831"/>
            <a:ext cx="911636" cy="999267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5">
            <a:extLst>
              <a:ext uri="{FF2B5EF4-FFF2-40B4-BE49-F238E27FC236}">
                <a16:creationId xmlns="" xmlns:a16="http://schemas.microsoft.com/office/drawing/2014/main" id="{B3B47C16-E2C6-226C-6F94-C6946367D147}"/>
              </a:ext>
            </a:extLst>
          </p:cNvPr>
          <p:cNvSpPr/>
          <p:nvPr/>
        </p:nvSpPr>
        <p:spPr>
          <a:xfrm>
            <a:off x="1970797" y="3068960"/>
            <a:ext cx="936104" cy="91605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="" xmlns:a16="http://schemas.microsoft.com/office/drawing/2014/main" id="{B3B47C16-E2C6-226C-6F94-C6946367D147}"/>
              </a:ext>
            </a:extLst>
          </p:cNvPr>
          <p:cNvSpPr/>
          <p:nvPr/>
        </p:nvSpPr>
        <p:spPr>
          <a:xfrm>
            <a:off x="4427983" y="339809"/>
            <a:ext cx="898043" cy="91605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внобедренный треугольник 15">
            <a:extLst>
              <a:ext uri="{FF2B5EF4-FFF2-40B4-BE49-F238E27FC236}">
                <a16:creationId xmlns="" xmlns:a16="http://schemas.microsoft.com/office/drawing/2014/main" id="{B3B47C16-E2C6-226C-6F94-C6946367D147}"/>
              </a:ext>
            </a:extLst>
          </p:cNvPr>
          <p:cNvSpPr/>
          <p:nvPr/>
        </p:nvSpPr>
        <p:spPr>
          <a:xfrm>
            <a:off x="4157250" y="648292"/>
            <a:ext cx="936104" cy="91605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150277" y="35744"/>
            <a:ext cx="40742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(«дорожная карта»)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по </a:t>
            </a:r>
            <a:r>
              <a:rPr lang="ru-RU" sz="1600" b="1" dirty="0"/>
              <a:t>профилактике социального сиротства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на </a:t>
            </a:r>
            <a:r>
              <a:rPr lang="ru-RU" sz="1600" b="1" dirty="0"/>
              <a:t>2022-2025 годы </a:t>
            </a:r>
          </a:p>
          <a:p>
            <a:pPr algn="ctr"/>
            <a:r>
              <a:rPr lang="ru-RU" sz="1600" b="1" dirty="0"/>
              <a:t>(поручение Правительства Российской Федерации от 15 марта 2021 г. № ТГ-П45-3091 во исполнение подпункта «в» пункта 2 перечня поручений Президента Российской Федерации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от </a:t>
            </a:r>
            <a:r>
              <a:rPr lang="ru-RU" sz="1600" b="1" dirty="0"/>
              <a:t>5 марта 2021 г. № Пр-355)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BA50C83-690F-B8A7-A27D-AD191470D4AD}"/>
              </a:ext>
            </a:extLst>
          </p:cNvPr>
          <p:cNvSpPr txBox="1"/>
          <p:nvPr/>
        </p:nvSpPr>
        <p:spPr>
          <a:xfrm>
            <a:off x="5221917" y="598485"/>
            <a:ext cx="3894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</a:t>
            </a:r>
            <a:r>
              <a:rPr lang="ru-RU" sz="1200" b="1" dirty="0" smtClean="0"/>
              <a:t>20 «</a:t>
            </a:r>
            <a:r>
              <a:rPr lang="ru-RU" sz="1200" b="1" dirty="0"/>
              <a:t>Тиражирование эффективных управленческих и социальных практик поддержки семей с детьми, находящихся в трудной жизненной ситуации, способствующих сохранению и восстановлению семейного окружения детей</a:t>
            </a:r>
            <a:r>
              <a:rPr lang="ru-RU" sz="1200" b="1" dirty="0" smtClean="0"/>
              <a:t>» 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56868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BA50C83-690F-B8A7-A27D-AD191470D4AD}"/>
              </a:ext>
            </a:extLst>
          </p:cNvPr>
          <p:cNvSpPr txBox="1"/>
          <p:nvPr/>
        </p:nvSpPr>
        <p:spPr>
          <a:xfrm>
            <a:off x="3923928" y="2247732"/>
            <a:ext cx="4889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</a:t>
            </a:r>
            <a:r>
              <a:rPr lang="ru-RU" sz="1200" b="1" dirty="0" smtClean="0"/>
              <a:t>22 «</a:t>
            </a:r>
            <a:r>
              <a:rPr lang="ru-RU" sz="1200" b="1" dirty="0"/>
              <a:t>Поддержка некоммерческих организаций, деятельность которых направлена на формирование ответственного </a:t>
            </a:r>
            <a:r>
              <a:rPr lang="ru-RU" sz="1200" b="1" dirty="0" err="1"/>
              <a:t>родительства</a:t>
            </a:r>
            <a:r>
              <a:rPr lang="ru-RU" sz="1200" b="1" dirty="0"/>
              <a:t>, развитие родительских компетенций, внедрение эффективных практик поддержки детей и семей с детьми, находящихся в трудной жизненной ситуации</a:t>
            </a:r>
            <a:r>
              <a:rPr lang="ru-RU" sz="1200" b="1" dirty="0" smtClean="0"/>
              <a:t>» </a:t>
            </a:r>
            <a:endParaRPr lang="ru-RU" sz="1200" b="1" dirty="0"/>
          </a:p>
        </p:txBody>
      </p:sp>
      <p:sp>
        <p:nvSpPr>
          <p:cNvPr id="14" name="Равнобедренный треугольник 15">
            <a:extLst>
              <a:ext uri="{FF2B5EF4-FFF2-40B4-BE49-F238E27FC236}">
                <a16:creationId xmlns="" xmlns:a16="http://schemas.microsoft.com/office/drawing/2014/main" id="{B3B47C16-E2C6-226C-6F94-C6946367D147}"/>
              </a:ext>
            </a:extLst>
          </p:cNvPr>
          <p:cNvSpPr/>
          <p:nvPr/>
        </p:nvSpPr>
        <p:spPr>
          <a:xfrm>
            <a:off x="2880395" y="2204864"/>
            <a:ext cx="936104" cy="91605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5">
            <a:extLst>
              <a:ext uri="{FF2B5EF4-FFF2-40B4-BE49-F238E27FC236}">
                <a16:creationId xmlns="" xmlns:a16="http://schemas.microsoft.com/office/drawing/2014/main" id="{B3B47C16-E2C6-226C-6F94-C6946367D147}"/>
              </a:ext>
            </a:extLst>
          </p:cNvPr>
          <p:cNvSpPr/>
          <p:nvPr/>
        </p:nvSpPr>
        <p:spPr>
          <a:xfrm>
            <a:off x="1547664" y="3645024"/>
            <a:ext cx="936104" cy="91605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BA50C83-690F-B8A7-A27D-AD191470D4AD}"/>
              </a:ext>
            </a:extLst>
          </p:cNvPr>
          <p:cNvSpPr txBox="1"/>
          <p:nvPr/>
        </p:nvSpPr>
        <p:spPr>
          <a:xfrm>
            <a:off x="2667090" y="3687550"/>
            <a:ext cx="4097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Пункт </a:t>
            </a:r>
            <a:r>
              <a:rPr lang="ru-RU" sz="1200" b="1" dirty="0" smtClean="0"/>
              <a:t>24 «</a:t>
            </a:r>
            <a:r>
              <a:rPr lang="ru-RU" sz="1200" b="1" dirty="0"/>
              <a:t>Привлечение добровольцев (волонтеров) в деятельность в сфере профилактики социального сиротства, реализацию программ социализации выпускников организаций для </a:t>
            </a:r>
            <a:r>
              <a:rPr lang="ru-RU" sz="1200" b="1" dirty="0" smtClean="0"/>
              <a:t>детей-сирот» 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5586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5304" y="1314289"/>
            <a:ext cx="48875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Пункт 8 «Мероприятия по популяризации и информированию населения о возможностях получения экстренной психологической помощи, организация деятельности групп мобильной помощи специалистами органов и учреждений системы профилактики безнадзорности и правонарушений несовершеннолетних субъектов Российской Федерации» 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30483" y="3099395"/>
            <a:ext cx="622665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400" b="1" dirty="0"/>
              <a:t>П</a:t>
            </a:r>
            <a:r>
              <a:rPr lang="ru-RU" sz="1400" b="1" dirty="0">
                <a:solidFill>
                  <a:schemeClr val="tx1"/>
                </a:solidFill>
              </a:rPr>
              <a:t>ункт 22</a:t>
            </a:r>
            <a:r>
              <a:rPr lang="ru-RU" sz="1400" b="1" dirty="0"/>
              <a:t> «Разработка и реализация мер, обеспечивающих социально значимую деятельность несовершеннолетних, находящихся в конфликте с законом»</a:t>
            </a:r>
            <a:endParaRPr lang="ru-RU" sz="14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621477" y="1453294"/>
            <a:ext cx="638891" cy="65621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208443" y="3161431"/>
            <a:ext cx="621363" cy="660758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112346" y="4361778"/>
            <a:ext cx="600497" cy="675426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3591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6512" y="114443"/>
            <a:ext cx="39409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План мероприятий на 2021-2025 годы</a:t>
            </a:r>
          </a:p>
          <a:p>
            <a:pPr algn="ctr"/>
            <a:r>
              <a:rPr lang="ru-RU" sz="1600" b="1" dirty="0"/>
              <a:t> по реализации Концепции развития системы профилактики безнадзорности и правонарушений несовершеннолетних на период до 2025 года, </a:t>
            </a:r>
          </a:p>
          <a:p>
            <a:pPr algn="ctr"/>
            <a:r>
              <a:rPr lang="ru-RU" sz="1600" b="1" dirty="0"/>
              <a:t>утвержденный распоряжением </a:t>
            </a:r>
          </a:p>
          <a:p>
            <a:pPr algn="ctr"/>
            <a:r>
              <a:rPr lang="ru-RU" sz="1600" b="1" dirty="0"/>
              <a:t>Правительства Российской Федерации </a:t>
            </a:r>
          </a:p>
          <a:p>
            <a:pPr algn="ctr"/>
            <a:r>
              <a:rPr lang="ru-RU" sz="1600" b="1" dirty="0"/>
              <a:t>от 22 марта 2017 г. № 520-р </a:t>
            </a:r>
          </a:p>
          <a:p>
            <a:pPr algn="ctr"/>
            <a:r>
              <a:rPr lang="ru-RU" sz="1600" b="1" dirty="0"/>
              <a:t>(в ред. распоряжения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Правительства </a:t>
            </a:r>
            <a:r>
              <a:rPr lang="ru-RU" sz="1600" b="1" dirty="0"/>
              <a:t>РФ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от </a:t>
            </a:r>
            <a:r>
              <a:rPr lang="ru-RU" sz="1600" b="1" dirty="0"/>
              <a:t>18.03.2021 </a:t>
            </a:r>
          </a:p>
          <a:p>
            <a:pPr algn="ctr"/>
            <a:r>
              <a:rPr lang="ru-RU" sz="1600" b="1" dirty="0" smtClean="0"/>
              <a:t>N </a:t>
            </a:r>
            <a:r>
              <a:rPr lang="ru-RU" sz="1600" b="1" dirty="0"/>
              <a:t>656-р 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92559" y="4361778"/>
            <a:ext cx="63325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b="1" dirty="0"/>
              <a:t>П</a:t>
            </a:r>
            <a:r>
              <a:rPr lang="ru-RU" sz="1400" b="1" dirty="0">
                <a:solidFill>
                  <a:schemeClr val="tx1"/>
                </a:solidFill>
              </a:rPr>
              <a:t>ункт </a:t>
            </a:r>
            <a:r>
              <a:rPr lang="ru-RU" sz="1400" b="1" dirty="0"/>
              <a:t> 23 «Разработка и реализация мер, обеспечивающих развитие региональных систем безопасного детства, снижение агрессивности в подростковой среде»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44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8846595">
            <a:off x="-2572110" y="-566819"/>
            <a:ext cx="7660525" cy="3874765"/>
          </a:xfrm>
          <a:prstGeom prst="triangle">
            <a:avLst>
              <a:gd name="adj" fmla="val 5065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-36512" y="3068960"/>
            <a:ext cx="1584176" cy="1630531"/>
          </a:xfrm>
          <a:prstGeom prst="line">
            <a:avLst/>
          </a:prstGeom>
          <a:ln w="57150">
            <a:solidFill>
              <a:srgbClr val="C4B7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1432" y="3057801"/>
            <a:ext cx="5429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Пункт 7 «Оказание экстренной психологической помощи детям посредством обращения на детский телефон доверия: 8-800-2000-122» </a:t>
            </a:r>
          </a:p>
          <a:p>
            <a:endParaRPr lang="ru-RU" sz="16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15522" y="3059080"/>
            <a:ext cx="638891" cy="656211"/>
          </a:xfrm>
          <a:prstGeom prst="triangle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76011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24544" y="216401"/>
            <a:ext cx="4283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Комплекс мер до 2025 года </a:t>
            </a:r>
          </a:p>
          <a:p>
            <a:pPr algn="ctr"/>
            <a:r>
              <a:rPr lang="ru-RU" sz="1600" b="1" dirty="0"/>
              <a:t>по совершенствованию системы профилактики суицида среди несовершеннолетних , </a:t>
            </a:r>
          </a:p>
          <a:p>
            <a:pPr algn="ctr"/>
            <a:r>
              <a:rPr lang="ru-RU" sz="1600" b="1" dirty="0"/>
              <a:t>утвержденный  </a:t>
            </a:r>
          </a:p>
          <a:p>
            <a:pPr algn="ctr"/>
            <a:r>
              <a:rPr lang="ru-RU" sz="1600" b="1" dirty="0"/>
              <a:t>распоряжением Правительства</a:t>
            </a:r>
          </a:p>
          <a:p>
            <a:pPr algn="ctr"/>
            <a:r>
              <a:rPr lang="ru-RU" sz="1600" b="1" dirty="0"/>
              <a:t>Российской Федерации </a:t>
            </a:r>
          </a:p>
          <a:p>
            <a:pPr algn="ctr"/>
            <a:r>
              <a:rPr lang="ru-RU" sz="1600" b="1" dirty="0"/>
              <a:t>от 26 апреля 2021 г. № 1058-р </a:t>
            </a:r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7659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1767</Words>
  <Application>Microsoft Office PowerPoint</Application>
  <PresentationFormat>Экран (4:3)</PresentationFormat>
  <Paragraphs>133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Артамонова Екатерина Вадимовна</dc:creator>
  <cp:lastModifiedBy>Карелина Ирина Владимировна</cp:lastModifiedBy>
  <cp:revision>163</cp:revision>
  <cp:lastPrinted>2021-09-22T13:05:34Z</cp:lastPrinted>
  <dcterms:created xsi:type="dcterms:W3CDTF">2021-06-23T06:40:21Z</dcterms:created>
  <dcterms:modified xsi:type="dcterms:W3CDTF">2023-06-15T07:33:21Z</dcterms:modified>
</cp:coreProperties>
</file>